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85" r:id="rId3"/>
    <p:sldId id="266" r:id="rId4"/>
    <p:sldId id="278" r:id="rId5"/>
    <p:sldId id="272" r:id="rId6"/>
    <p:sldId id="273" r:id="rId7"/>
    <p:sldId id="277" r:id="rId8"/>
    <p:sldId id="286" r:id="rId9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4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6920532323372E-2"/>
          <c:y val="2.7138170689585427E-2"/>
          <c:w val="0.92132141584704164"/>
          <c:h val="0.791209924736048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2019 г.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5.235588864771672E-3"/>
                  <c:y val="-5.8641332356085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00B-4283-86EF-E44752740A6E}"/>
                </c:ext>
              </c:extLst>
            </c:dLbl>
            <c:dLbl>
              <c:idx val="1"/>
              <c:layout>
                <c:manualLayout>
                  <c:x val="4.2327086411401626E-3"/>
                  <c:y val="-5.8227318167184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00B-4283-86EF-E44752740A6E}"/>
                </c:ext>
              </c:extLst>
            </c:dLbl>
            <c:dLbl>
              <c:idx val="2"/>
              <c:layout>
                <c:manualLayout>
                  <c:x val="7.3714809850733013E-3"/>
                  <c:y val="-6.2516343990790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00B-4283-86EF-E44752740A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Численность персонала</c:v>
                </c:pt>
                <c:pt idx="1">
                  <c:v>Мужчины</c:v>
                </c:pt>
                <c:pt idx="2">
                  <c:v>Женщины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64224</c:v>
                </c:pt>
                <c:pt idx="1">
                  <c:v>47522</c:v>
                </c:pt>
                <c:pt idx="2">
                  <c:v>16702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00B-4283-86EF-E44752740A6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2020 г.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1.4456527899256066E-2"/>
                  <c:y val="-3.5820789677165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00B-4283-86EF-E44752740A6E}"/>
                </c:ext>
              </c:extLst>
            </c:dLbl>
            <c:dLbl>
              <c:idx val="1"/>
              <c:layout>
                <c:manualLayout>
                  <c:x val="1.3010820963003258E-2"/>
                  <c:y val="-5.7192181961552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00B-4283-86EF-E44752740A6E}"/>
                </c:ext>
              </c:extLst>
            </c:dLbl>
            <c:dLbl>
              <c:idx val="2"/>
              <c:layout>
                <c:manualLayout>
                  <c:x val="1.639704202224259E-2"/>
                  <c:y val="-5.2902954671188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00B-4283-86EF-E44752740A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Численность персонала</c:v>
                </c:pt>
                <c:pt idx="1">
                  <c:v>Мужчины</c:v>
                </c:pt>
                <c:pt idx="2">
                  <c:v>Женщины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66750</c:v>
                </c:pt>
                <c:pt idx="1">
                  <c:v>49388</c:v>
                </c:pt>
                <c:pt idx="2">
                  <c:v>17362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00B-4283-86EF-E44752740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3422440"/>
        <c:axId val="203418520"/>
        <c:axId val="0"/>
      </c:bar3DChart>
      <c:catAx>
        <c:axId val="203422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3418520"/>
        <c:crosses val="autoZero"/>
        <c:auto val="1"/>
        <c:lblAlgn val="ctr"/>
        <c:lblOffset val="100"/>
        <c:noMultiLvlLbl val="0"/>
      </c:catAx>
      <c:valAx>
        <c:axId val="203418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342244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420596552038237E-5"/>
          <c:y val="0.9061485777942353"/>
          <c:w val="0.9085955850528703"/>
          <c:h val="9.3851422205764742E-2"/>
        </c:manualLayout>
      </c:layout>
      <c:overlay val="0"/>
      <c:txPr>
        <a:bodyPr/>
        <a:lstStyle/>
        <a:p>
          <a:pPr>
            <a:defRPr sz="2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984247750490829E-2"/>
          <c:y val="2.811287296030017E-2"/>
          <c:w val="0.92132141584704164"/>
          <c:h val="0.82958934224729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г.  Мужчины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4404366937386292E-2"/>
                  <c:y val="-3.6015809499480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00B-4283-86EF-E44752740A6E}"/>
                </c:ext>
              </c:extLst>
            </c:dLbl>
            <c:dLbl>
              <c:idx val="1"/>
              <c:layout>
                <c:manualLayout>
                  <c:x val="5.3788059002169404E-3"/>
                  <c:y val="-5.8227318167184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00B-4283-86EF-E44752740A6E}"/>
                </c:ext>
              </c:extLst>
            </c:dLbl>
            <c:dLbl>
              <c:idx val="2"/>
              <c:layout>
                <c:manualLayout>
                  <c:x val="1.195587002138058E-2"/>
                  <c:y val="-4.9723204820374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00B-4283-86EF-E44752740A6E}"/>
                </c:ext>
              </c:extLst>
            </c:dLbl>
            <c:dLbl>
              <c:idx val="3"/>
              <c:layout>
                <c:manualLayout>
                  <c:x val="1.0314875331691377E-2"/>
                  <c:y val="-4.8613928847581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00B-4283-86EF-E44752740A6E}"/>
                </c:ext>
              </c:extLst>
            </c:dLbl>
            <c:dLbl>
              <c:idx val="4"/>
              <c:layout>
                <c:manualLayout>
                  <c:x val="5.7304862953840982E-3"/>
                  <c:y val="-4.0938045345332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00B-4283-86EF-E44752740A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Высшее образование</c:v>
                </c:pt>
                <c:pt idx="1">
                  <c:v>Среднее специальное образование</c:v>
                </c:pt>
                <c:pt idx="2">
                  <c:v>Профессионально-техническое образование</c:v>
                </c:pt>
                <c:pt idx="3">
                  <c:v>Общее среднее образование</c:v>
                </c:pt>
                <c:pt idx="4">
                  <c:v>Базовое образование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15511</c:v>
                </c:pt>
                <c:pt idx="1">
                  <c:v>10364</c:v>
                </c:pt>
                <c:pt idx="2">
                  <c:v>12633</c:v>
                </c:pt>
                <c:pt idx="3">
                  <c:v>8593</c:v>
                </c:pt>
                <c:pt idx="4">
                  <c:v>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00B-4283-86EF-E44752740A6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г. Женщины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1.4456527899256066E-2"/>
                  <c:y val="-5.6289812349831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00B-4283-86EF-E44752740A6E}"/>
                </c:ext>
              </c:extLst>
            </c:dLbl>
            <c:dLbl>
              <c:idx val="1"/>
              <c:layout>
                <c:manualLayout>
                  <c:x val="1.4156918222080078E-2"/>
                  <c:y val="-6.2309437629719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00B-4283-86EF-E44752740A6E}"/>
                </c:ext>
              </c:extLst>
            </c:dLbl>
            <c:dLbl>
              <c:idx val="2"/>
              <c:layout>
                <c:manualLayout>
                  <c:x val="1.2958750245012047E-2"/>
                  <c:y val="-5.5461582505271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00B-4283-86EF-E44752740A6E}"/>
                </c:ext>
              </c:extLst>
            </c:dLbl>
            <c:dLbl>
              <c:idx val="3"/>
              <c:layout>
                <c:manualLayout>
                  <c:x val="1.6045361627075472E-2"/>
                  <c:y val="-4.8613928847581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400B-4283-86EF-E44752740A6E}"/>
                </c:ext>
              </c:extLst>
            </c:dLbl>
            <c:dLbl>
              <c:idx val="4"/>
              <c:layout>
                <c:manualLayout>
                  <c:x val="5.7304862953840982E-3"/>
                  <c:y val="-3.8379417511248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00B-4283-86EF-E44752740A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Высшее образование</c:v>
                </c:pt>
                <c:pt idx="1">
                  <c:v>Среднее специальное образование</c:v>
                </c:pt>
                <c:pt idx="2">
                  <c:v>Профессионально-техническое образование</c:v>
                </c:pt>
                <c:pt idx="3">
                  <c:v>Общее среднее образование</c:v>
                </c:pt>
                <c:pt idx="4">
                  <c:v>Базовое образование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8461</c:v>
                </c:pt>
                <c:pt idx="1">
                  <c:v>3665</c:v>
                </c:pt>
                <c:pt idx="2">
                  <c:v>2317</c:v>
                </c:pt>
                <c:pt idx="3">
                  <c:v>2139</c:v>
                </c:pt>
                <c:pt idx="4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00B-4283-86EF-E44752740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3422440"/>
        <c:axId val="203418520"/>
        <c:axId val="0"/>
      </c:bar3DChart>
      <c:catAx>
        <c:axId val="203422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3418520"/>
        <c:crosses val="autoZero"/>
        <c:auto val="0"/>
        <c:lblAlgn val="ctr"/>
        <c:lblOffset val="100"/>
        <c:noMultiLvlLbl val="0"/>
      </c:catAx>
      <c:valAx>
        <c:axId val="203418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342244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420596552038237E-5"/>
          <c:y val="0.95070974724383384"/>
          <c:w val="0.9085955850528703"/>
          <c:h val="4.9290252756165991E-2"/>
        </c:manualLayout>
      </c:layout>
      <c:overlay val="0"/>
      <c:txPr>
        <a:bodyPr/>
        <a:lstStyle/>
        <a:p>
          <a:pPr>
            <a:defRPr sz="2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984247750490829E-2"/>
          <c:y val="2.811287296030017E-2"/>
          <c:w val="0.92132141584704164"/>
          <c:h val="0.76605238956246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2019 г.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7.3714809850733013E-3"/>
                  <c:y val="-5.6082704522001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00B-4283-86EF-E44752740A6E}"/>
                </c:ext>
              </c:extLst>
            </c:dLbl>
            <c:dLbl>
              <c:idx val="1"/>
              <c:layout>
                <c:manualLayout>
                  <c:x val="-4.9360694314743939E-3"/>
                  <c:y val="-5.0551434664934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00B-4283-86EF-E44752740A6E}"/>
                </c:ext>
              </c:extLst>
            </c:dLbl>
            <c:dLbl>
              <c:idx val="2"/>
              <c:layout>
                <c:manualLayout>
                  <c:x val="-6.5119982846443538E-4"/>
                  <c:y val="-4.9723204820374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00B-4283-86EF-E44752740A6E}"/>
                </c:ext>
              </c:extLst>
            </c:dLbl>
            <c:dLbl>
              <c:idx val="3"/>
              <c:layout>
                <c:manualLayout>
                  <c:x val="0"/>
                  <c:y val="-4.6055301013498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00B-4283-86EF-E44752740A6E}"/>
                </c:ext>
              </c:extLst>
            </c:dLbl>
            <c:dLbl>
              <c:idx val="4"/>
              <c:layout>
                <c:manualLayout>
                  <c:x val="-1.1460972590768195E-3"/>
                  <c:y val="-4.0938045345332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00B-4283-86EF-E44752740A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Численность персонала до 31 года</c:v>
                </c:pt>
                <c:pt idx="1">
                  <c:v>Возраст 18-24</c:v>
                </c:pt>
                <c:pt idx="2">
                  <c:v>Возраст 25-29</c:v>
                </c:pt>
                <c:pt idx="3">
                  <c:v>Возраст 30</c:v>
                </c:pt>
                <c:pt idx="4">
                  <c:v>Возраст 31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13126</c:v>
                </c:pt>
                <c:pt idx="1">
                  <c:v>3226</c:v>
                </c:pt>
                <c:pt idx="2">
                  <c:v>6717</c:v>
                </c:pt>
                <c:pt idx="3">
                  <c:v>1525</c:v>
                </c:pt>
                <c:pt idx="4">
                  <c:v>1658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00B-4283-86EF-E44752740A6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2020 г.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2.0187014194640165E-2"/>
                  <c:y val="-5.6289812349831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00B-4283-86EF-E44752740A6E}"/>
                </c:ext>
              </c:extLst>
            </c:dLbl>
            <c:dLbl>
              <c:idx val="1"/>
              <c:layout>
                <c:manualLayout>
                  <c:x val="1.7595209999310538E-2"/>
                  <c:y val="-6.2309437629719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00B-4283-86EF-E44752740A6E}"/>
                </c:ext>
              </c:extLst>
            </c:dLbl>
            <c:dLbl>
              <c:idx val="2"/>
              <c:layout>
                <c:manualLayout>
                  <c:x val="2.3273625576703507E-2"/>
                  <c:y val="-6.0578838173437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00B-4283-86EF-E44752740A6E}"/>
                </c:ext>
              </c:extLst>
            </c:dLbl>
            <c:dLbl>
              <c:idx val="3"/>
              <c:layout>
                <c:manualLayout>
                  <c:x val="2.1775847922459488E-2"/>
                  <c:y val="-4.6055301013498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400B-4283-86EF-E44752740A6E}"/>
                </c:ext>
              </c:extLst>
            </c:dLbl>
            <c:dLbl>
              <c:idx val="4"/>
              <c:layout>
                <c:manualLayout>
                  <c:x val="5.7304862953840982E-3"/>
                  <c:y val="-3.8379417511248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00B-4283-86EF-E44752740A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Численность персонала до 31 года</c:v>
                </c:pt>
                <c:pt idx="1">
                  <c:v>Возраст 18-24</c:v>
                </c:pt>
                <c:pt idx="2">
                  <c:v>Возраст 25-29</c:v>
                </c:pt>
                <c:pt idx="3">
                  <c:v>Возраст 30</c:v>
                </c:pt>
                <c:pt idx="4">
                  <c:v>Возраст 31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13483</c:v>
                </c:pt>
                <c:pt idx="1">
                  <c:v>3429</c:v>
                </c:pt>
                <c:pt idx="2">
                  <c:v>6784</c:v>
                </c:pt>
                <c:pt idx="3">
                  <c:v>1674</c:v>
                </c:pt>
                <c:pt idx="4">
                  <c:v>1596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00B-4283-86EF-E44752740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3422440"/>
        <c:axId val="203418520"/>
        <c:axId val="0"/>
      </c:bar3DChart>
      <c:catAx>
        <c:axId val="203422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anchor="b" anchorCtr="1"/>
          <a:lstStyle/>
          <a:p>
            <a:pPr>
              <a:defRPr sz="125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3418520"/>
        <c:crosses val="autoZero"/>
        <c:auto val="1"/>
        <c:lblAlgn val="ctr"/>
        <c:lblOffset val="100"/>
        <c:noMultiLvlLbl val="0"/>
      </c:catAx>
      <c:valAx>
        <c:axId val="203418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342244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420596552038237E-5"/>
          <c:y val="0.95070974724383384"/>
          <c:w val="0.9085955850528703"/>
          <c:h val="4.9290252756165991E-2"/>
        </c:manualLayout>
      </c:layout>
      <c:overlay val="0"/>
      <c:txPr>
        <a:bodyPr/>
        <a:lstStyle/>
        <a:p>
          <a:pPr>
            <a:defRPr sz="2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984247750490829E-2"/>
          <c:y val="2.811287296030017E-2"/>
          <c:w val="0.92132141584704164"/>
          <c:h val="0.792964176308612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2019 г.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2.7870919487660234E-3"/>
                  <c:y val="-4.6296556716831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00B-4283-86EF-E44752740A6E}"/>
                </c:ext>
              </c:extLst>
            </c:dLbl>
            <c:dLbl>
              <c:idx val="1"/>
              <c:layout>
                <c:manualLayout>
                  <c:x val="7.9441686390970413E-4"/>
                  <c:y val="-5.0551393036531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00B-4283-86EF-E44752740A6E}"/>
                </c:ext>
              </c:extLst>
            </c:dLbl>
            <c:dLbl>
              <c:idx val="2"/>
              <c:layout>
                <c:manualLayout>
                  <c:x val="-6.5119982846443538E-4"/>
                  <c:y val="-3.5044077923589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00B-4283-86EF-E44752740A6E}"/>
                </c:ext>
              </c:extLst>
            </c:dLbl>
            <c:dLbl>
              <c:idx val="3"/>
              <c:layout>
                <c:manualLayout>
                  <c:x val="0"/>
                  <c:y val="-4.6055301013498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00B-4283-86EF-E44752740A6E}"/>
                </c:ext>
              </c:extLst>
            </c:dLbl>
            <c:dLbl>
              <c:idx val="4"/>
              <c:layout>
                <c:manualLayout>
                  <c:x val="4.5843890363072778E-3"/>
                  <c:y val="-4.1590943153136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D2E-49DE-B2FE-F19EF85342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Численность персонала до 31 года</c:v>
                </c:pt>
                <c:pt idx="1">
                  <c:v>Руководители</c:v>
                </c:pt>
                <c:pt idx="2">
                  <c:v>Специалисты</c:v>
                </c:pt>
                <c:pt idx="3">
                  <c:v>Другие служащие</c:v>
                </c:pt>
                <c:pt idx="4">
                  <c:v>Рабочие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13126</c:v>
                </c:pt>
                <c:pt idx="1">
                  <c:v>1343</c:v>
                </c:pt>
                <c:pt idx="2">
                  <c:v>3348</c:v>
                </c:pt>
                <c:pt idx="3">
                  <c:v>61</c:v>
                </c:pt>
                <c:pt idx="4">
                  <c:v>8374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00B-4283-86EF-E44752740A6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2020 г.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9.8721388629487879E-3"/>
                  <c:y val="-4.277587085732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00B-4283-86EF-E44752740A6E}"/>
                </c:ext>
              </c:extLst>
            </c:dLbl>
            <c:dLbl>
              <c:idx val="1"/>
              <c:layout>
                <c:manualLayout>
                  <c:x val="1.0718626444849619E-2"/>
                  <c:y val="-4.0290624180076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00B-4283-86EF-E44752740A6E}"/>
                </c:ext>
              </c:extLst>
            </c:dLbl>
            <c:dLbl>
              <c:idx val="2"/>
              <c:layout>
                <c:manualLayout>
                  <c:x val="1.0666555726858408E-2"/>
                  <c:y val="-5.5685822901564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00B-4283-86EF-E44752740A6E}"/>
                </c:ext>
              </c:extLst>
            </c:dLbl>
            <c:dLbl>
              <c:idx val="3"/>
              <c:layout>
                <c:manualLayout>
                  <c:x val="2.1775847922459488E-2"/>
                  <c:y val="-4.6055301013498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400B-4283-86EF-E44752740A6E}"/>
                </c:ext>
              </c:extLst>
            </c:dLbl>
            <c:dLbl>
              <c:idx val="4"/>
              <c:layout>
                <c:manualLayout>
                  <c:x val="8.0226808135377362E-3"/>
                  <c:y val="-5.8716625627957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D2E-49DE-B2FE-F19EF85342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Численность персонала до 31 года</c:v>
                </c:pt>
                <c:pt idx="1">
                  <c:v>Руководители</c:v>
                </c:pt>
                <c:pt idx="2">
                  <c:v>Специалисты</c:v>
                </c:pt>
                <c:pt idx="3">
                  <c:v>Другие служащие</c:v>
                </c:pt>
                <c:pt idx="4">
                  <c:v>Рабочие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13483</c:v>
                </c:pt>
                <c:pt idx="1">
                  <c:v>1325</c:v>
                </c:pt>
                <c:pt idx="2">
                  <c:v>3643</c:v>
                </c:pt>
                <c:pt idx="3">
                  <c:v>61</c:v>
                </c:pt>
                <c:pt idx="4">
                  <c:v>8454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00B-4283-86EF-E44752740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3422440"/>
        <c:axId val="203418520"/>
        <c:axId val="0"/>
      </c:bar3DChart>
      <c:catAx>
        <c:axId val="203422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3418520"/>
        <c:crosses val="autoZero"/>
        <c:auto val="1"/>
        <c:lblAlgn val="ctr"/>
        <c:lblOffset val="100"/>
        <c:noMultiLvlLbl val="0"/>
      </c:catAx>
      <c:valAx>
        <c:axId val="203418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342244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420596552038237E-5"/>
          <c:y val="0.95070974724383384"/>
          <c:w val="0.9085955850528703"/>
          <c:h val="4.9290252756165991E-2"/>
        </c:manualLayout>
      </c:layout>
      <c:overlay val="0"/>
      <c:txPr>
        <a:bodyPr/>
        <a:lstStyle/>
        <a:p>
          <a:pPr>
            <a:defRPr sz="2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669372418799459E-2"/>
          <c:y val="2.6881157010337439E-2"/>
          <c:w val="0.92132141584704164"/>
          <c:h val="0.748926707087643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2019 г.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7.3714809850733013E-3"/>
                  <c:y val="-5.6082704522001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00B-4283-86EF-E44752740A6E}"/>
                </c:ext>
              </c:extLst>
            </c:dLbl>
            <c:dLbl>
              <c:idx val="1"/>
              <c:layout>
                <c:manualLayout>
                  <c:x val="-4.9360694314743939E-3"/>
                  <c:y val="-5.0551434664934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00B-4283-86EF-E44752740A6E}"/>
                </c:ext>
              </c:extLst>
            </c:dLbl>
            <c:dLbl>
              <c:idx val="2"/>
              <c:layout>
                <c:manualLayout>
                  <c:x val="-6.5119982846443538E-4"/>
                  <c:y val="-2.7704499720094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00B-4283-86EF-E44752740A6E}"/>
                </c:ext>
              </c:extLst>
            </c:dLbl>
            <c:dLbl>
              <c:idx val="3"/>
              <c:layout>
                <c:manualLayout>
                  <c:x val="0"/>
                  <c:y val="-2.8929689152488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00B-4283-86EF-E44752740A6E}"/>
                </c:ext>
              </c:extLst>
            </c:dLbl>
            <c:dLbl>
              <c:idx val="4"/>
              <c:layout>
                <c:manualLayout>
                  <c:x val="0"/>
                  <c:y val="-2.1365878166084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00B-4283-86EF-E44752740A6E}"/>
                </c:ext>
              </c:extLst>
            </c:dLbl>
            <c:dLbl>
              <c:idx val="5"/>
              <c:layout>
                <c:manualLayout>
                  <c:x val="-8.4046161423871396E-17"/>
                  <c:y val="-1.7125682474821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55A-41E4-B217-B6FA97F6C158}"/>
                </c:ext>
              </c:extLst>
            </c:dLbl>
            <c:dLbl>
              <c:idx val="6"/>
              <c:layout>
                <c:manualLayout>
                  <c:x val="1.1460972590768195E-3"/>
                  <c:y val="-1.4679156406989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9483653404305933E-2"/>
                      <c:h val="6.04291938754398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55A-41E4-B217-B6FA97F6C158}"/>
                </c:ext>
              </c:extLst>
            </c:dLbl>
            <c:dLbl>
              <c:idx val="8"/>
              <c:layout>
                <c:manualLayout>
                  <c:x val="0"/>
                  <c:y val="-1.957220854265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A9E-44D6-8D23-61F8632E15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Численность выпускников</c:v>
                </c:pt>
                <c:pt idx="1">
                  <c:v>БНТУ</c:v>
                </c:pt>
                <c:pt idx="2">
                  <c:v>Гомельский институт им.П.О.Сухого</c:v>
                </c:pt>
                <c:pt idx="3">
                  <c:v>Полоцкий государственный университет</c:v>
                </c:pt>
                <c:pt idx="4">
                  <c:v>БГУ</c:v>
                </c:pt>
                <c:pt idx="5">
                  <c:v>БГУИР</c:v>
                </c:pt>
                <c:pt idx="6">
                  <c:v>Витебская академия ветеринарной медицины</c:v>
                </c:pt>
                <c:pt idx="7">
                  <c:v>МГЭИ им.А.Д.Сахарова</c:v>
                </c:pt>
                <c:pt idx="8">
                  <c:v>Другие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240</c:v>
                </c:pt>
                <c:pt idx="1">
                  <c:v>137</c:v>
                </c:pt>
                <c:pt idx="2">
                  <c:v>19</c:v>
                </c:pt>
                <c:pt idx="3">
                  <c:v>18</c:v>
                </c:pt>
                <c:pt idx="4">
                  <c:v>18</c:v>
                </c:pt>
                <c:pt idx="5">
                  <c:v>14</c:v>
                </c:pt>
                <c:pt idx="6">
                  <c:v>9</c:v>
                </c:pt>
                <c:pt idx="7">
                  <c:v>9</c:v>
                </c:pt>
                <c:pt idx="8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00B-4283-86EF-E44752740A6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2020 г.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4.3108959376176537E-2"/>
                  <c:y val="6.93519667730482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00B-4283-86EF-E44752740A6E}"/>
                </c:ext>
              </c:extLst>
            </c:dLbl>
            <c:dLbl>
              <c:idx val="1"/>
              <c:layout>
                <c:manualLayout>
                  <c:x val="1.4156918222080078E-2"/>
                  <c:y val="-4.0290624180076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00B-4283-86EF-E44752740A6E}"/>
                </c:ext>
              </c:extLst>
            </c:dLbl>
            <c:dLbl>
              <c:idx val="2"/>
              <c:layout>
                <c:manualLayout>
                  <c:x val="6.0821666905512134E-3"/>
                  <c:y val="-2.8774036155417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00B-4283-86EF-E44752740A6E}"/>
                </c:ext>
              </c:extLst>
            </c:dLbl>
            <c:dLbl>
              <c:idx val="3"/>
              <c:layout>
                <c:manualLayout>
                  <c:x val="9.1687780726144724E-3"/>
                  <c:y val="-3.3822741288151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400B-4283-86EF-E44752740A6E}"/>
                </c:ext>
              </c:extLst>
            </c:dLbl>
            <c:dLbl>
              <c:idx val="4"/>
              <c:layout>
                <c:manualLayout>
                  <c:x val="1.0314875331691377E-2"/>
                  <c:y val="-3.3486392113786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1775847922459571E-2"/>
                      <c:h val="5.79826678076082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400B-4283-86EF-E44752740A6E}"/>
                </c:ext>
              </c:extLst>
            </c:dLbl>
            <c:dLbl>
              <c:idx val="5"/>
              <c:layout>
                <c:manualLayout>
                  <c:x val="5.730486295384014E-3"/>
                  <c:y val="-1.2232630339157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55A-41E4-B217-B6FA97F6C158}"/>
                </c:ext>
              </c:extLst>
            </c:dLbl>
            <c:dLbl>
              <c:idx val="6"/>
              <c:layout>
                <c:manualLayout>
                  <c:x val="8.0226808135377362E-3"/>
                  <c:y val="-1.2232630339157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55A-41E4-B217-B6FA97F6C158}"/>
                </c:ext>
              </c:extLst>
            </c:dLbl>
            <c:dLbl>
              <c:idx val="8"/>
              <c:layout>
                <c:manualLayout>
                  <c:x val="4.5843890363072778E-3"/>
                  <c:y val="-2.9358312813978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A9E-44D6-8D23-61F8632E15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Численность выпускников</c:v>
                </c:pt>
                <c:pt idx="1">
                  <c:v>БНТУ</c:v>
                </c:pt>
                <c:pt idx="2">
                  <c:v>Гомельский институт им.П.О.Сухого</c:v>
                </c:pt>
                <c:pt idx="3">
                  <c:v>Полоцкий государственный университет</c:v>
                </c:pt>
                <c:pt idx="4">
                  <c:v>БГУ</c:v>
                </c:pt>
                <c:pt idx="5">
                  <c:v>БГУИР</c:v>
                </c:pt>
                <c:pt idx="6">
                  <c:v>Витебская академия ветеринарной медицины</c:v>
                </c:pt>
                <c:pt idx="7">
                  <c:v>МГЭИ им.А.Д.Сахарова</c:v>
                </c:pt>
                <c:pt idx="8">
                  <c:v>Другие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298</c:v>
                </c:pt>
                <c:pt idx="1">
                  <c:v>164</c:v>
                </c:pt>
                <c:pt idx="2">
                  <c:v>19</c:v>
                </c:pt>
                <c:pt idx="3">
                  <c:v>19</c:v>
                </c:pt>
                <c:pt idx="4">
                  <c:v>9</c:v>
                </c:pt>
                <c:pt idx="5">
                  <c:v>21</c:v>
                </c:pt>
                <c:pt idx="6">
                  <c:v>6</c:v>
                </c:pt>
                <c:pt idx="7">
                  <c:v>9</c:v>
                </c:pt>
                <c:pt idx="8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00B-4283-86EF-E44752740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3422440"/>
        <c:axId val="203418520"/>
        <c:axId val="0"/>
      </c:bar3DChart>
      <c:catAx>
        <c:axId val="203422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3418520"/>
        <c:crosses val="autoZero"/>
        <c:auto val="1"/>
        <c:lblAlgn val="ctr"/>
        <c:lblOffset val="100"/>
        <c:noMultiLvlLbl val="0"/>
      </c:catAx>
      <c:valAx>
        <c:axId val="203418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342244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420596552038237E-5"/>
          <c:y val="0.95070974724383384"/>
          <c:w val="0.9085955850528703"/>
          <c:h val="4.9290252756165991E-2"/>
        </c:manualLayout>
      </c:layout>
      <c:overlay val="0"/>
      <c:txPr>
        <a:bodyPr/>
        <a:lstStyle/>
        <a:p>
          <a:pPr>
            <a:defRPr sz="2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223A3-EA60-4F6A-99EF-EDA67B5CC982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8E580-1B80-4B48-BF13-0FB89086E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41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8E580-1B80-4B48-BF13-0FB89086EB5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457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8E580-1B80-4B48-BF13-0FB89086EB5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456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017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933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607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080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148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ECCA-2008-4C95-BE63-6A155019510A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D35B-1540-4499-BB88-F7692F2C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67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ECCA-2008-4C95-BE63-6A155019510A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D35B-1540-4499-BB88-F7692F2C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35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ECCA-2008-4C95-BE63-6A155019510A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D35B-1540-4499-BB88-F7692F2C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3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ECCA-2008-4C95-BE63-6A155019510A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D35B-1540-4499-BB88-F7692F2C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95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ECCA-2008-4C95-BE63-6A155019510A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D35B-1540-4499-BB88-F7692F2C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88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ECCA-2008-4C95-BE63-6A155019510A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D35B-1540-4499-BB88-F7692F2C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75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ECCA-2008-4C95-BE63-6A155019510A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D35B-1540-4499-BB88-F7692F2C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16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ECCA-2008-4C95-BE63-6A155019510A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D35B-1540-4499-BB88-F7692F2C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69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ECCA-2008-4C95-BE63-6A155019510A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D35B-1540-4499-BB88-F7692F2C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81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ECCA-2008-4C95-BE63-6A155019510A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D35B-1540-4499-BB88-F7692F2C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41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ECCA-2008-4C95-BE63-6A155019510A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D35B-1540-4499-BB88-F7692F2C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9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64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3ECCA-2008-4C95-BE63-6A155019510A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D35B-1540-4499-BB88-F7692F2C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89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-1"/>
            <a:ext cx="7048500" cy="42265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46" y="932299"/>
            <a:ext cx="8429754" cy="59257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496" y="2607207"/>
            <a:ext cx="10525538" cy="1791046"/>
          </a:xfrm>
        </p:spPr>
        <p:txBody>
          <a:bodyPr>
            <a:noAutofit/>
          </a:bodyPr>
          <a:lstStyle/>
          <a:p>
            <a:pPr algn="just"/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молодежью как один из приоритетов кадровой политики ГПО «Белэнерго».</a:t>
            </a:r>
            <a:endParaRPr lang="ru-RU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496" y="4599450"/>
            <a:ext cx="453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генерального директора ГПО «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елэнерго»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Бобович Сергей Олегович</a:t>
            </a:r>
            <a:endParaRPr lang="ru-RU" sz="2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34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-1"/>
            <a:ext cx="7048500" cy="4226509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201636"/>
              </p:ext>
            </p:extLst>
          </p:nvPr>
        </p:nvGraphicFramePr>
        <p:xfrm>
          <a:off x="838196" y="1520980"/>
          <a:ext cx="10811613" cy="4958477"/>
        </p:xfrm>
        <a:graphic>
          <a:graphicData uri="http://schemas.openxmlformats.org/drawingml/2006/table">
            <a:tbl>
              <a:tblPr/>
              <a:tblGrid>
                <a:gridCol w="320457">
                  <a:extLst>
                    <a:ext uri="{9D8B030D-6E8A-4147-A177-3AD203B41FA5}">
                      <a16:colId xmlns:a16="http://schemas.microsoft.com/office/drawing/2014/main" val="1573853956"/>
                    </a:ext>
                  </a:extLst>
                </a:gridCol>
                <a:gridCol w="2159269">
                  <a:extLst>
                    <a:ext uri="{9D8B030D-6E8A-4147-A177-3AD203B41FA5}">
                      <a16:colId xmlns:a16="http://schemas.microsoft.com/office/drawing/2014/main" val="2412214237"/>
                    </a:ext>
                  </a:extLst>
                </a:gridCol>
                <a:gridCol w="457796">
                  <a:extLst>
                    <a:ext uri="{9D8B030D-6E8A-4147-A177-3AD203B41FA5}">
                      <a16:colId xmlns:a16="http://schemas.microsoft.com/office/drawing/2014/main" val="3134238305"/>
                    </a:ext>
                  </a:extLst>
                </a:gridCol>
                <a:gridCol w="457796">
                  <a:extLst>
                    <a:ext uri="{9D8B030D-6E8A-4147-A177-3AD203B41FA5}">
                      <a16:colId xmlns:a16="http://schemas.microsoft.com/office/drawing/2014/main" val="3085819633"/>
                    </a:ext>
                  </a:extLst>
                </a:gridCol>
                <a:gridCol w="2403429">
                  <a:extLst>
                    <a:ext uri="{9D8B030D-6E8A-4147-A177-3AD203B41FA5}">
                      <a16:colId xmlns:a16="http://schemas.microsoft.com/office/drawing/2014/main" val="2156390476"/>
                    </a:ext>
                  </a:extLst>
                </a:gridCol>
                <a:gridCol w="412018">
                  <a:extLst>
                    <a:ext uri="{9D8B030D-6E8A-4147-A177-3AD203B41FA5}">
                      <a16:colId xmlns:a16="http://schemas.microsoft.com/office/drawing/2014/main" val="964864661"/>
                    </a:ext>
                  </a:extLst>
                </a:gridCol>
                <a:gridCol w="412018">
                  <a:extLst>
                    <a:ext uri="{9D8B030D-6E8A-4147-A177-3AD203B41FA5}">
                      <a16:colId xmlns:a16="http://schemas.microsoft.com/office/drawing/2014/main" val="324725145"/>
                    </a:ext>
                  </a:extLst>
                </a:gridCol>
                <a:gridCol w="3719590">
                  <a:extLst>
                    <a:ext uri="{9D8B030D-6E8A-4147-A177-3AD203B41FA5}">
                      <a16:colId xmlns:a16="http://schemas.microsoft.com/office/drawing/2014/main" val="1656279004"/>
                    </a:ext>
                  </a:extLst>
                </a:gridCol>
                <a:gridCol w="160229">
                  <a:extLst>
                    <a:ext uri="{9D8B030D-6E8A-4147-A177-3AD203B41FA5}">
                      <a16:colId xmlns:a16="http://schemas.microsoft.com/office/drawing/2014/main" val="2391621803"/>
                    </a:ext>
                  </a:extLst>
                </a:gridCol>
                <a:gridCol w="309011">
                  <a:extLst>
                    <a:ext uri="{9D8B030D-6E8A-4147-A177-3AD203B41FA5}">
                      <a16:colId xmlns:a16="http://schemas.microsoft.com/office/drawing/2014/main" val="1845973101"/>
                    </a:ext>
                  </a:extLst>
                </a:gridCol>
              </a:tblGrid>
              <a:tr h="588673">
                <a:tc rowSpan="24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ГОСУДАРСТВЕННОЕ ПРОИЗВОДСТВЕННОЕ ОБЪЕДИНЕНИЕ ЭЛЕКТРОЭНЕРГЕТИКИ «БЕЛЭНЕРГО»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939347"/>
                  </a:ext>
                </a:extLst>
              </a:tr>
              <a:tr h="2042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819394"/>
                  </a:ext>
                </a:extLst>
              </a:tr>
              <a:tr h="228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2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216043"/>
                  </a:ext>
                </a:extLst>
              </a:tr>
              <a:tr h="240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Государственное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предприятие</a:t>
                      </a:r>
                      <a:b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</a:b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"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Белорусская АЭС"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0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РУП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Белнипиэнергопром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7"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Государственное предприятие "Белэнергострой" - управляющая компания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холдинга"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612393"/>
                  </a:ext>
                </a:extLst>
              </a:tr>
              <a:tr h="44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317946"/>
                  </a:ext>
                </a:extLst>
              </a:tr>
              <a:tr h="3620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90270"/>
                  </a:ext>
                </a:extLst>
              </a:tr>
              <a:tr h="264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РУП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"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Белэнергосетьпроект"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638106"/>
                  </a:ext>
                </a:extLst>
              </a:tr>
              <a:tr h="44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РУП "Брестэнерго"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ОАО "Белэнергоремналадка"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77750"/>
                  </a:ext>
                </a:extLst>
              </a:tr>
              <a:tr h="240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696352"/>
                  </a:ext>
                </a:extLst>
              </a:tr>
              <a:tr h="228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РУП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"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БЕЛТЭИ"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660019"/>
                  </a:ext>
                </a:extLst>
              </a:tr>
              <a:tr h="44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РУП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"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Витебскэнерго"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ОАО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Белэнергоснабкомплект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"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627697"/>
                  </a:ext>
                </a:extLst>
              </a:tr>
              <a:tr h="240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051605"/>
                  </a:ext>
                </a:extLst>
              </a:tr>
              <a:tr h="3123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ГУО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"Центр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повышения квалификации руководящих работников и специалистов энергетики"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005526"/>
                  </a:ext>
                </a:extLst>
              </a:tr>
              <a:tr h="44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РУП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Гомельэнерго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ОАО "Экономэнерго"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504936"/>
                  </a:ext>
                </a:extLst>
              </a:tr>
              <a:tr h="2522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745902"/>
                  </a:ext>
                </a:extLst>
              </a:tr>
              <a:tr h="2522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 gridSpan="2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626144"/>
                  </a:ext>
                </a:extLst>
              </a:tr>
              <a:tr h="44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РУП "Гродноэнерго"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921855"/>
                  </a:ext>
                </a:extLst>
              </a:tr>
              <a:tr h="2522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085664"/>
                  </a:ext>
                </a:extLst>
              </a:tr>
              <a:tr h="300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УО "Минский государственный энергетический колледж"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418480"/>
                  </a:ext>
                </a:extLst>
              </a:tr>
              <a:tr h="44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РУП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Минскэнерго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642766"/>
                  </a:ext>
                </a:extLst>
              </a:tr>
              <a:tr h="1794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617192"/>
                  </a:ext>
                </a:extLst>
              </a:tr>
              <a:tr h="2522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195293"/>
                  </a:ext>
                </a:extLst>
              </a:tr>
              <a:tr h="44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РУП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Могилевэнерго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665864"/>
                  </a:ext>
                </a:extLst>
              </a:tr>
              <a:tr h="2522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82233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34207" y="298828"/>
            <a:ext cx="103397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деятельности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организация надежного, безопасного, экономически эффективного функционирования и инновационного развития производства, передачи, распределения и продажи электрической и тепловой энергии.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808841" y="0"/>
            <a:ext cx="383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4141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-1"/>
            <a:ext cx="7048500" cy="42265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415" y="274638"/>
            <a:ext cx="10448963" cy="92211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персонала ГПО «Белэнерго», в том числе мужчин и женщин в 2019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г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чел.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334561"/>
              </p:ext>
            </p:extLst>
          </p:nvPr>
        </p:nvGraphicFramePr>
        <p:xfrm>
          <a:off x="625642" y="1268760"/>
          <a:ext cx="11081084" cy="5141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08841" y="0"/>
            <a:ext cx="383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3166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-1"/>
            <a:ext cx="7048500" cy="42265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59" y="274638"/>
            <a:ext cx="10294219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персонала ГПО «Белэнерго»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уровню образования в 2019 г., чел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разрезе мужчин и женщин)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654442"/>
              </p:ext>
            </p:extLst>
          </p:nvPr>
        </p:nvGraphicFramePr>
        <p:xfrm>
          <a:off x="761991" y="1440047"/>
          <a:ext cx="11081084" cy="5126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08841" y="0"/>
            <a:ext cx="383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5967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-1"/>
            <a:ext cx="7048500" cy="42265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59" y="274638"/>
            <a:ext cx="10294219" cy="7430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персонала ГПО «Белэнерго»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до 31 года в 2019 г.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- 2020 г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чел.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146749"/>
              </p:ext>
            </p:extLst>
          </p:nvPr>
        </p:nvGraphicFramePr>
        <p:xfrm>
          <a:off x="625642" y="1268760"/>
          <a:ext cx="11081084" cy="5191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08841" y="-24300"/>
            <a:ext cx="383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441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-1"/>
            <a:ext cx="7048500" cy="42265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59" y="274638"/>
            <a:ext cx="10294219" cy="7430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персонала в возрасте до 31 года ГПО «Белэнерго»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уровню образования, принятых в ГПО «Белэнерго» в 2019 г.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- 2020 г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чел.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896145"/>
              </p:ext>
            </p:extLst>
          </p:nvPr>
        </p:nvGraphicFramePr>
        <p:xfrm>
          <a:off x="625642" y="1268760"/>
          <a:ext cx="11081084" cy="5191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08841" y="-1"/>
            <a:ext cx="383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30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64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30000"/>
                <a:lumOff val="70000"/>
              </a:scheme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-1"/>
            <a:ext cx="7048500" cy="42265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59" y="274638"/>
            <a:ext cx="10294219" cy="7430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выпускников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высшим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образованием по учреждениям образования, принятых в ГПО «Белэнерго» в 2019 г.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- 2020 г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чел.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144978"/>
              </p:ext>
            </p:extLst>
          </p:nvPr>
        </p:nvGraphicFramePr>
        <p:xfrm>
          <a:off x="625642" y="1091381"/>
          <a:ext cx="11081084" cy="5368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726552" y="-33093"/>
            <a:ext cx="46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0880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624255"/>
            <a:ext cx="7567246" cy="27871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br>
              <a:rPr 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32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270</Words>
  <Application>Microsoft Office PowerPoint</Application>
  <PresentationFormat>Широкоэкранный</PresentationFormat>
  <Paragraphs>125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Bookman Old Style</vt:lpstr>
      <vt:lpstr>Calibri</vt:lpstr>
      <vt:lpstr>Calibri Light</vt:lpstr>
      <vt:lpstr>Times New Roman</vt:lpstr>
      <vt:lpstr>Тема Office</vt:lpstr>
      <vt:lpstr>Работа с молодежью как один из приоритетов кадровой политики ГПО «Белэнерго».</vt:lpstr>
      <vt:lpstr>Презентация PowerPoint</vt:lpstr>
      <vt:lpstr>Численность персонала ГПО «Белэнерго», в том числе мужчин и женщин в 2019 г. - 2020 г., чел.</vt:lpstr>
      <vt:lpstr>Численность персонала ГПО «Белэнерго»  по уровню образования в 2019 г., чел. (в разрезе мужчин и женщин)</vt:lpstr>
      <vt:lpstr>Численность персонала ГПО «Белэнерго»  в возрасте до 31 года в 2019 г. - 2020 г., чел.</vt:lpstr>
      <vt:lpstr>Численность персонала в возрасте до 31 года ГПО «Белэнерго»  по уровню образования, принятых в ГПО «Белэнерго» в 2019 г. - 2020 г., чел.</vt:lpstr>
      <vt:lpstr>Численность выпускников с высшим образованием по учреждениям образования, принятых в ГПО «Белэнерго» в 2019 г. - 2020 г., чел.</vt:lpstr>
      <vt:lpstr>Спасибо за внимание!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И. Евстафеева</dc:creator>
  <cp:lastModifiedBy>Ольга В. Козлович</cp:lastModifiedBy>
  <cp:revision>139</cp:revision>
  <cp:lastPrinted>2021-05-19T07:43:33Z</cp:lastPrinted>
  <dcterms:created xsi:type="dcterms:W3CDTF">2021-05-17T10:23:41Z</dcterms:created>
  <dcterms:modified xsi:type="dcterms:W3CDTF">2021-05-28T14:02:55Z</dcterms:modified>
</cp:coreProperties>
</file>